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4"/>
  </p:notesMasterIdLst>
  <p:sldIdLst>
    <p:sldId id="257" r:id="rId5"/>
    <p:sldId id="268" r:id="rId6"/>
    <p:sldId id="291" r:id="rId7"/>
    <p:sldId id="292" r:id="rId8"/>
    <p:sldId id="265" r:id="rId9"/>
    <p:sldId id="276" r:id="rId10"/>
    <p:sldId id="277" r:id="rId11"/>
    <p:sldId id="275" r:id="rId12"/>
    <p:sldId id="288" r:id="rId13"/>
    <p:sldId id="287" r:id="rId14"/>
    <p:sldId id="274" r:id="rId15"/>
    <p:sldId id="279" r:id="rId16"/>
    <p:sldId id="289" r:id="rId17"/>
    <p:sldId id="280" r:id="rId18"/>
    <p:sldId id="286" r:id="rId19"/>
    <p:sldId id="282" r:id="rId20"/>
    <p:sldId id="283" r:id="rId21"/>
    <p:sldId id="284" r:id="rId22"/>
    <p:sldId id="285" r:id="rId23"/>
    <p:sldId id="271" r:id="rId24"/>
    <p:sldId id="266" r:id="rId25"/>
    <p:sldId id="264" r:id="rId26"/>
    <p:sldId id="261" r:id="rId27"/>
    <p:sldId id="290" r:id="rId28"/>
    <p:sldId id="294" r:id="rId29"/>
    <p:sldId id="293" r:id="rId30"/>
    <p:sldId id="295" r:id="rId31"/>
    <p:sldId id="296" r:id="rId32"/>
    <p:sldId id="29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371" autoAdjust="0"/>
  </p:normalViewPr>
  <p:slideViewPr>
    <p:cSldViewPr snapToGrid="0">
      <p:cViewPr>
        <p:scale>
          <a:sx n="99" d="100"/>
          <a:sy n="99" d="100"/>
        </p:scale>
        <p:origin x="972" y="90"/>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7FCC68-F60A-4B3C-ADF6-32C29E8887F9}" type="datetimeFigureOut">
              <a:rPr lang="en-ID" smtClean="0"/>
              <a:t>02/06/2021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2CC35-8F03-44DD-8D90-200E4A0342CB}" type="slidenum">
              <a:rPr lang="en-ID" smtClean="0"/>
              <a:t>‹#›</a:t>
            </a:fld>
            <a:endParaRPr lang="en-ID"/>
          </a:p>
        </p:txBody>
      </p:sp>
    </p:spTree>
    <p:extLst>
      <p:ext uri="{BB962C8B-B14F-4D97-AF65-F5344CB8AC3E}">
        <p14:creationId xmlns:p14="http://schemas.microsoft.com/office/powerpoint/2010/main" val="2649029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EA62CC35-8F03-44DD-8D90-200E4A0342CB}" type="slidenum">
              <a:rPr lang="en-ID" smtClean="0"/>
              <a:t>1</a:t>
            </a:fld>
            <a:endParaRPr lang="en-ID"/>
          </a:p>
        </p:txBody>
      </p:sp>
    </p:spTree>
    <p:extLst>
      <p:ext uri="{BB962C8B-B14F-4D97-AF65-F5344CB8AC3E}">
        <p14:creationId xmlns:p14="http://schemas.microsoft.com/office/powerpoint/2010/main" val="330002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a:t>https://en.wikipedia.org/wiki/Supermoon</a:t>
            </a:r>
          </a:p>
          <a:p>
            <a:endParaRPr lang="en-ID"/>
          </a:p>
        </p:txBody>
      </p:sp>
      <p:sp>
        <p:nvSpPr>
          <p:cNvPr id="4" name="Slide Number Placeholder 3"/>
          <p:cNvSpPr>
            <a:spLocks noGrp="1"/>
          </p:cNvSpPr>
          <p:nvPr>
            <p:ph type="sldNum" sz="quarter" idx="5"/>
          </p:nvPr>
        </p:nvSpPr>
        <p:spPr/>
        <p:txBody>
          <a:bodyPr/>
          <a:lstStyle/>
          <a:p>
            <a:fld id="{EA62CC35-8F03-44DD-8D90-200E4A0342CB}" type="slidenum">
              <a:rPr lang="en-ID" smtClean="0"/>
              <a:t>3</a:t>
            </a:fld>
            <a:endParaRPr lang="en-ID"/>
          </a:p>
        </p:txBody>
      </p:sp>
    </p:spTree>
    <p:extLst>
      <p:ext uri="{BB962C8B-B14F-4D97-AF65-F5344CB8AC3E}">
        <p14:creationId xmlns:p14="http://schemas.microsoft.com/office/powerpoint/2010/main" val="920653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https://en.wikipedia.org/wiki/Supermoon</a:t>
            </a:r>
          </a:p>
        </p:txBody>
      </p:sp>
      <p:sp>
        <p:nvSpPr>
          <p:cNvPr id="4" name="Slide Number Placeholder 3"/>
          <p:cNvSpPr>
            <a:spLocks noGrp="1"/>
          </p:cNvSpPr>
          <p:nvPr>
            <p:ph type="sldNum" sz="quarter" idx="5"/>
          </p:nvPr>
        </p:nvSpPr>
        <p:spPr/>
        <p:txBody>
          <a:bodyPr/>
          <a:lstStyle/>
          <a:p>
            <a:fld id="{EA62CC35-8F03-44DD-8D90-200E4A0342CB}" type="slidenum">
              <a:rPr lang="en-ID" smtClean="0"/>
              <a:t>4</a:t>
            </a:fld>
            <a:endParaRPr lang="en-ID"/>
          </a:p>
        </p:txBody>
      </p:sp>
    </p:spTree>
    <p:extLst>
      <p:ext uri="{BB962C8B-B14F-4D97-AF65-F5344CB8AC3E}">
        <p14:creationId xmlns:p14="http://schemas.microsoft.com/office/powerpoint/2010/main" val="1102515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https://svs.gsfc.nasa.gov/4902</a:t>
            </a:r>
          </a:p>
        </p:txBody>
      </p:sp>
      <p:sp>
        <p:nvSpPr>
          <p:cNvPr id="4" name="Slide Number Placeholder 3"/>
          <p:cNvSpPr>
            <a:spLocks noGrp="1"/>
          </p:cNvSpPr>
          <p:nvPr>
            <p:ph type="sldNum" sz="quarter" idx="5"/>
          </p:nvPr>
        </p:nvSpPr>
        <p:spPr/>
        <p:txBody>
          <a:bodyPr/>
          <a:lstStyle/>
          <a:p>
            <a:fld id="{EA62CC35-8F03-44DD-8D90-200E4A0342CB}" type="slidenum">
              <a:rPr lang="en-ID" smtClean="0"/>
              <a:t>5</a:t>
            </a:fld>
            <a:endParaRPr lang="en-ID"/>
          </a:p>
        </p:txBody>
      </p:sp>
    </p:spTree>
    <p:extLst>
      <p:ext uri="{BB962C8B-B14F-4D97-AF65-F5344CB8AC3E}">
        <p14:creationId xmlns:p14="http://schemas.microsoft.com/office/powerpoint/2010/main" val="105507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Bulan mengorbit  Bumi dengan orbit berbentuk elips (e = 0.054 9)</a:t>
            </a:r>
          </a:p>
          <a:p>
            <a:endParaRPr lang="en-US"/>
          </a:p>
          <a:p>
            <a:r>
              <a:rPr lang="en-US"/>
              <a:t>Perige: </a:t>
            </a:r>
            <a:r>
              <a:rPr lang="en-US">
                <a:solidFill>
                  <a:srgbClr val="00B0F0"/>
                </a:solidFill>
              </a:rPr>
              <a:t>363.3 ribu km</a:t>
            </a:r>
            <a:r>
              <a:rPr lang="en-US"/>
              <a:t>. Radius sudut piringan Bulan </a:t>
            </a:r>
            <a:r>
              <a:rPr lang="en-US">
                <a:solidFill>
                  <a:srgbClr val="00B0F0"/>
                </a:solidFill>
              </a:rPr>
              <a:t>1006”</a:t>
            </a:r>
            <a:r>
              <a:rPr lang="en-US"/>
              <a:t>.</a:t>
            </a:r>
          </a:p>
          <a:p>
            <a:r>
              <a:rPr lang="en-US"/>
              <a:t>Apoge: </a:t>
            </a:r>
            <a:r>
              <a:rPr lang="en-US">
                <a:solidFill>
                  <a:srgbClr val="00B0F0"/>
                </a:solidFill>
              </a:rPr>
              <a:t>405.5 ribu km</a:t>
            </a:r>
            <a:r>
              <a:rPr lang="en-US"/>
              <a:t>. Radius sudut piringan Bulan </a:t>
            </a:r>
            <a:r>
              <a:rPr lang="en-US">
                <a:solidFill>
                  <a:srgbClr val="00B0F0"/>
                </a:solidFill>
              </a:rPr>
              <a:t>882”</a:t>
            </a:r>
            <a:r>
              <a:rPr lang="en-US"/>
              <a:t>.</a:t>
            </a:r>
          </a:p>
          <a:p>
            <a:endParaRPr lang="en-US"/>
          </a:p>
          <a:p>
            <a:r>
              <a:rPr lang="en-US"/>
              <a:t>Variasi ukuran piringan Bulan mencapai </a:t>
            </a:r>
            <a:r>
              <a:rPr lang="en-US">
                <a:solidFill>
                  <a:srgbClr val="00B0F0"/>
                </a:solidFill>
              </a:rPr>
              <a:t>12%</a:t>
            </a:r>
          </a:p>
          <a:p>
            <a:endParaRPr lang="en-ID"/>
          </a:p>
          <a:p>
            <a:r>
              <a:rPr lang="en-ID"/>
              <a:t>Sumber gambar: https://angelrls.files.wordpress.com/2016/11/moon_orbit.jpg</a:t>
            </a:r>
          </a:p>
        </p:txBody>
      </p:sp>
      <p:sp>
        <p:nvSpPr>
          <p:cNvPr id="4" name="Slide Number Placeholder 3"/>
          <p:cNvSpPr>
            <a:spLocks noGrp="1"/>
          </p:cNvSpPr>
          <p:nvPr>
            <p:ph type="sldNum" sz="quarter" idx="5"/>
          </p:nvPr>
        </p:nvSpPr>
        <p:spPr/>
        <p:txBody>
          <a:bodyPr/>
          <a:lstStyle/>
          <a:p>
            <a:fld id="{EA62CC35-8F03-44DD-8D90-200E4A0342CB}" type="slidenum">
              <a:rPr lang="en-ID" smtClean="0"/>
              <a:t>6</a:t>
            </a:fld>
            <a:endParaRPr lang="en-ID"/>
          </a:p>
        </p:txBody>
      </p:sp>
    </p:spTree>
    <p:extLst>
      <p:ext uri="{BB962C8B-B14F-4D97-AF65-F5344CB8AC3E}">
        <p14:creationId xmlns:p14="http://schemas.microsoft.com/office/powerpoint/2010/main" val="4066488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https://svs.gsfc.nasa.gov/4903</a:t>
            </a:r>
          </a:p>
        </p:txBody>
      </p:sp>
      <p:sp>
        <p:nvSpPr>
          <p:cNvPr id="4" name="Slide Number Placeholder 3"/>
          <p:cNvSpPr>
            <a:spLocks noGrp="1"/>
          </p:cNvSpPr>
          <p:nvPr>
            <p:ph type="sldNum" sz="quarter" idx="5"/>
          </p:nvPr>
        </p:nvSpPr>
        <p:spPr/>
        <p:txBody>
          <a:bodyPr/>
          <a:lstStyle/>
          <a:p>
            <a:fld id="{EA62CC35-8F03-44DD-8D90-200E4A0342CB}" type="slidenum">
              <a:rPr lang="en-ID" smtClean="0"/>
              <a:t>20</a:t>
            </a:fld>
            <a:endParaRPr lang="en-ID"/>
          </a:p>
        </p:txBody>
      </p:sp>
    </p:spTree>
    <p:extLst>
      <p:ext uri="{BB962C8B-B14F-4D97-AF65-F5344CB8AC3E}">
        <p14:creationId xmlns:p14="http://schemas.microsoft.com/office/powerpoint/2010/main" val="21486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https://svs.gsfc.nasa.gov/4906</a:t>
            </a:r>
          </a:p>
        </p:txBody>
      </p:sp>
      <p:sp>
        <p:nvSpPr>
          <p:cNvPr id="4" name="Slide Number Placeholder 3"/>
          <p:cNvSpPr>
            <a:spLocks noGrp="1"/>
          </p:cNvSpPr>
          <p:nvPr>
            <p:ph type="sldNum" sz="quarter" idx="5"/>
          </p:nvPr>
        </p:nvSpPr>
        <p:spPr/>
        <p:txBody>
          <a:bodyPr/>
          <a:lstStyle/>
          <a:p>
            <a:fld id="{EA62CC35-8F03-44DD-8D90-200E4A0342CB}" type="slidenum">
              <a:rPr lang="en-ID" smtClean="0"/>
              <a:t>21</a:t>
            </a:fld>
            <a:endParaRPr lang="en-ID"/>
          </a:p>
        </p:txBody>
      </p:sp>
    </p:spTree>
    <p:extLst>
      <p:ext uri="{BB962C8B-B14F-4D97-AF65-F5344CB8AC3E}">
        <p14:creationId xmlns:p14="http://schemas.microsoft.com/office/powerpoint/2010/main" val="3974861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2021-06-02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2021-06-02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2021-06-02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640080"/>
            <a:ext cx="11029616" cy="1097280"/>
          </a:xfrm>
        </p:spPr>
        <p:txBody>
          <a:bodyPr>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581192" y="1773936"/>
            <a:ext cx="11029615" cy="4572000"/>
          </a:xfrm>
        </p:spPr>
        <p:txBody>
          <a:bodyPr>
            <a:normAutofit/>
          </a:bodyPr>
          <a:lstStyle>
            <a:lvl1pPr>
              <a:defRPr sz="4000"/>
            </a:lvl1pPr>
            <a:lvl2pPr>
              <a:defRPr sz="3600"/>
            </a:lvl2pPr>
            <a:lvl3pPr>
              <a:defRPr sz="32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2021-06-02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2021-06-02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2021-06-02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2021-06-02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2021-06-02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2021-06-02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2021-06-02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2021-06-02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39807"/>
            <a:ext cx="11029616" cy="10972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1772452"/>
            <a:ext cx="11029616" cy="4572000"/>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2021-06-02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40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40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3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32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fontScale="90000"/>
          </a:bodyPr>
          <a:lstStyle/>
          <a:p>
            <a:r>
              <a:rPr lang="en-US" sz="5400"/>
              <a:t>Gerhana Bulan Total</a:t>
            </a:r>
            <a:br>
              <a:rPr lang="en-US" sz="5400"/>
            </a:br>
            <a:r>
              <a:rPr lang="en-US" sz="5400"/>
              <a:t>26 Mei 2021</a:t>
            </a:r>
            <a:endParaRPr lang="en-US" sz="5400"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a:t>Ferry M. Simatupang</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238D-69BA-4C05-97FE-E3170DA8A4E3}"/>
              </a:ext>
            </a:extLst>
          </p:cNvPr>
          <p:cNvSpPr>
            <a:spLocks noGrp="1"/>
          </p:cNvSpPr>
          <p:nvPr>
            <p:ph type="title"/>
          </p:nvPr>
        </p:nvSpPr>
        <p:spPr/>
        <p:txBody>
          <a:bodyPr>
            <a:normAutofit fontScale="90000"/>
          </a:bodyPr>
          <a:lstStyle/>
          <a:p>
            <a:r>
              <a:rPr lang="en-US"/>
              <a:t>Gerhana Bulan Menunjukkan Bahwa Bumi BulaT</a:t>
            </a:r>
            <a:endParaRPr lang="en-ID"/>
          </a:p>
        </p:txBody>
      </p:sp>
      <p:sp>
        <p:nvSpPr>
          <p:cNvPr id="3" name="Content Placeholder 2">
            <a:extLst>
              <a:ext uri="{FF2B5EF4-FFF2-40B4-BE49-F238E27FC236}">
                <a16:creationId xmlns:a16="http://schemas.microsoft.com/office/drawing/2014/main" id="{A33C4AA8-FD04-4220-9AE1-AD6B72D80FED}"/>
              </a:ext>
            </a:extLst>
          </p:cNvPr>
          <p:cNvSpPr>
            <a:spLocks noGrp="1"/>
          </p:cNvSpPr>
          <p:nvPr>
            <p:ph idx="1"/>
          </p:nvPr>
        </p:nvSpPr>
        <p:spPr/>
        <p:txBody>
          <a:bodyPr>
            <a:normAutofit fontScale="92500" lnSpcReduction="10000"/>
          </a:bodyPr>
          <a:lstStyle/>
          <a:p>
            <a:r>
              <a:rPr lang="en-US"/>
              <a:t>Telah lama disadari, bahwa gerhana Bulan terjadi karena Bulan masuk ke bayangan Bumi</a:t>
            </a:r>
          </a:p>
          <a:p>
            <a:r>
              <a:rPr lang="en-US"/>
              <a:t>Penampakan gerhana bulan menunjukkan bayangan Bumi berupa lingkaran/piringan</a:t>
            </a:r>
          </a:p>
          <a:p>
            <a:r>
              <a:rPr lang="en-US"/>
              <a:t>Penampakan bayangan Bumi yang konsisten dimanapun terjadinya gerhana menunjukkan bahwa bentuk Bumi adalah bulat</a:t>
            </a:r>
            <a:endParaRPr lang="en-ID"/>
          </a:p>
        </p:txBody>
      </p:sp>
    </p:spTree>
    <p:extLst>
      <p:ext uri="{BB962C8B-B14F-4D97-AF65-F5344CB8AC3E}">
        <p14:creationId xmlns:p14="http://schemas.microsoft.com/office/powerpoint/2010/main" val="325497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48E0-0798-4CFF-BE3C-0F9642BE9B36}"/>
              </a:ext>
            </a:extLst>
          </p:cNvPr>
          <p:cNvSpPr>
            <a:spLocks noGrp="1"/>
          </p:cNvSpPr>
          <p:nvPr>
            <p:ph type="title"/>
          </p:nvPr>
        </p:nvSpPr>
        <p:spPr/>
        <p:txBody>
          <a:bodyPr/>
          <a:lstStyle/>
          <a:p>
            <a:r>
              <a:rPr lang="en-US"/>
              <a:t>Skala Danjon</a:t>
            </a:r>
            <a:endParaRPr lang="en-ID"/>
          </a:p>
        </p:txBody>
      </p:sp>
      <p:pic>
        <p:nvPicPr>
          <p:cNvPr id="5" name="Content Placeholder 4">
            <a:extLst>
              <a:ext uri="{FF2B5EF4-FFF2-40B4-BE49-F238E27FC236}">
                <a16:creationId xmlns:a16="http://schemas.microsoft.com/office/drawing/2014/main" id="{D245B1A6-23AB-4384-A0F7-4E46AB4EB2AF}"/>
              </a:ext>
            </a:extLst>
          </p:cNvPr>
          <p:cNvPicPr>
            <a:picLocks noGrp="1" noChangeAspect="1"/>
          </p:cNvPicPr>
          <p:nvPr>
            <p:ph idx="1"/>
          </p:nvPr>
        </p:nvPicPr>
        <p:blipFill>
          <a:blip r:embed="rId2"/>
          <a:stretch>
            <a:fillRect/>
          </a:stretch>
        </p:blipFill>
        <p:spPr>
          <a:xfrm>
            <a:off x="581025" y="2401873"/>
            <a:ext cx="11029950" cy="3314729"/>
          </a:xfrm>
        </p:spPr>
      </p:pic>
    </p:spTree>
    <p:extLst>
      <p:ext uri="{BB962C8B-B14F-4D97-AF65-F5344CB8AC3E}">
        <p14:creationId xmlns:p14="http://schemas.microsoft.com/office/powerpoint/2010/main" val="1554055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A310-333E-42CD-B1DF-18FFEAE81703}"/>
              </a:ext>
            </a:extLst>
          </p:cNvPr>
          <p:cNvSpPr>
            <a:spLocks noGrp="1"/>
          </p:cNvSpPr>
          <p:nvPr>
            <p:ph type="title"/>
          </p:nvPr>
        </p:nvSpPr>
        <p:spPr>
          <a:xfrm>
            <a:off x="581192" y="640080"/>
            <a:ext cx="11029616" cy="1097280"/>
          </a:xfrm>
        </p:spPr>
        <p:txBody>
          <a:bodyPr/>
          <a:lstStyle/>
          <a:p>
            <a:r>
              <a:rPr lang="en-US"/>
              <a:t>Skala Danjon</a:t>
            </a:r>
            <a:endParaRPr lang="en-ID"/>
          </a:p>
        </p:txBody>
      </p:sp>
      <p:pic>
        <p:nvPicPr>
          <p:cNvPr id="4" name="Content Placeholder 3" descr="800px-Eclipse_lunar.svg.png">
            <a:extLst>
              <a:ext uri="{FF2B5EF4-FFF2-40B4-BE49-F238E27FC236}">
                <a16:creationId xmlns:a16="http://schemas.microsoft.com/office/drawing/2014/main" id="{1C8AC943-36AA-4E7D-A91E-29B7D730EE63}"/>
              </a:ext>
            </a:extLst>
          </p:cNvPr>
          <p:cNvPicPr>
            <a:picLocks noGrp="1" noChangeAspect="1"/>
          </p:cNvPicPr>
          <p:nvPr>
            <p:ph idx="1"/>
          </p:nvPr>
        </p:nvPicPr>
        <p:blipFill rotWithShape="1">
          <a:blip r:embed="rId2"/>
          <a:stretch/>
        </p:blipFill>
        <p:spPr>
          <a:xfrm>
            <a:off x="1016635" y="1913206"/>
            <a:ext cx="10158730" cy="4292063"/>
          </a:xfrm>
          <a:noFill/>
        </p:spPr>
      </p:pic>
    </p:spTree>
    <p:extLst>
      <p:ext uri="{BB962C8B-B14F-4D97-AF65-F5344CB8AC3E}">
        <p14:creationId xmlns:p14="http://schemas.microsoft.com/office/powerpoint/2010/main" val="32709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526B90-D422-4ACB-9A95-F4B29650DA45}"/>
              </a:ext>
            </a:extLst>
          </p:cNvPr>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Gaya Pasang Surut</a:t>
            </a:r>
            <a:endParaRPr lang="en-ID">
              <a:solidFill>
                <a:srgbClr val="FFFFFF"/>
              </a:solidFill>
            </a:endParaRPr>
          </a:p>
        </p:txBody>
      </p:sp>
      <p:sp>
        <p:nvSpPr>
          <p:cNvPr id="21" name="Content Placeholder 8">
            <a:extLst>
              <a:ext uri="{FF2B5EF4-FFF2-40B4-BE49-F238E27FC236}">
                <a16:creationId xmlns:a16="http://schemas.microsoft.com/office/drawing/2014/main" id="{EB3D280B-8528-447B-9CCD-447CB84479F7}"/>
              </a:ext>
            </a:extLst>
          </p:cNvPr>
          <p:cNvSpPr>
            <a:spLocks noGrp="1"/>
          </p:cNvSpPr>
          <p:nvPr>
            <p:ph idx="1"/>
          </p:nvPr>
        </p:nvSpPr>
        <p:spPr>
          <a:xfrm>
            <a:off x="601255" y="2177142"/>
            <a:ext cx="3409782" cy="3823607"/>
          </a:xfrm>
        </p:spPr>
        <p:txBody>
          <a:bodyPr>
            <a:normAutofit/>
          </a:bodyPr>
          <a:lstStyle/>
          <a:p>
            <a:r>
              <a:rPr lang="en-US">
                <a:solidFill>
                  <a:srgbClr val="FFFFFF"/>
                </a:solidFill>
              </a:rPr>
              <a:t>Akibat Bulan Dan Matahari</a:t>
            </a:r>
          </a:p>
        </p:txBody>
      </p:sp>
      <p:pic>
        <p:nvPicPr>
          <p:cNvPr id="5" name="Content Placeholder 4" descr="Graphical user interface&#10;&#10;Description automatically generated">
            <a:extLst>
              <a:ext uri="{FF2B5EF4-FFF2-40B4-BE49-F238E27FC236}">
                <a16:creationId xmlns:a16="http://schemas.microsoft.com/office/drawing/2014/main" id="{0451623F-5BB7-4BFF-9C4F-5801399F1B3E}"/>
              </a:ext>
            </a:extLst>
          </p:cNvPr>
          <p:cNvPicPr>
            <a:picLocks noChangeAspect="1"/>
          </p:cNvPicPr>
          <p:nvPr/>
        </p:nvPicPr>
        <p:blipFill>
          <a:blip r:embed="rId2"/>
          <a:stretch>
            <a:fillRect/>
          </a:stretch>
        </p:blipFill>
        <p:spPr>
          <a:xfrm>
            <a:off x="4241830" y="595679"/>
            <a:ext cx="7499971" cy="5624979"/>
          </a:xfrm>
          <a:prstGeom prst="rect">
            <a:avLst/>
          </a:prstGeom>
        </p:spPr>
      </p:pic>
    </p:spTree>
    <p:extLst>
      <p:ext uri="{BB962C8B-B14F-4D97-AF65-F5344CB8AC3E}">
        <p14:creationId xmlns:p14="http://schemas.microsoft.com/office/powerpoint/2010/main" val="124043835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0C99-B953-4F6D-AD29-4A5621DFADAC}"/>
              </a:ext>
            </a:extLst>
          </p:cNvPr>
          <p:cNvSpPr>
            <a:spLocks noGrp="1"/>
          </p:cNvSpPr>
          <p:nvPr>
            <p:ph type="title"/>
          </p:nvPr>
        </p:nvSpPr>
        <p:spPr/>
        <p:txBody>
          <a:bodyPr/>
          <a:lstStyle/>
          <a:p>
            <a:r>
              <a:rPr lang="en-US"/>
              <a:t>Musim Gerhana</a:t>
            </a:r>
            <a:endParaRPr lang="en-ID"/>
          </a:p>
        </p:txBody>
      </p:sp>
      <p:pic>
        <p:nvPicPr>
          <p:cNvPr id="6" name="Content Placeholder 3" descr="EclipseSeason.png">
            <a:extLst>
              <a:ext uri="{FF2B5EF4-FFF2-40B4-BE49-F238E27FC236}">
                <a16:creationId xmlns:a16="http://schemas.microsoft.com/office/drawing/2014/main" id="{EAF4CE29-82DC-42F9-838C-31EAD7A0F440}"/>
              </a:ext>
            </a:extLst>
          </p:cNvPr>
          <p:cNvPicPr>
            <a:picLocks noGrp="1" noChangeAspect="1"/>
          </p:cNvPicPr>
          <p:nvPr>
            <p:ph idx="1"/>
          </p:nvPr>
        </p:nvPicPr>
        <p:blipFill rotWithShape="1">
          <a:blip r:embed="rId2"/>
          <a:srcRect t="12122" b="12122"/>
          <a:stretch/>
        </p:blipFill>
        <p:spPr>
          <a:xfrm>
            <a:off x="1180733" y="1773238"/>
            <a:ext cx="8046887" cy="4572000"/>
          </a:xfrm>
          <a:prstGeom prst="rect">
            <a:avLst/>
          </a:prstGeom>
          <a:ln>
            <a:noFill/>
          </a:ln>
          <a:effectLst/>
        </p:spPr>
      </p:pic>
      <p:pic>
        <p:nvPicPr>
          <p:cNvPr id="5" name="Content Placeholder 5" descr="MoonIncl.gif">
            <a:extLst>
              <a:ext uri="{FF2B5EF4-FFF2-40B4-BE49-F238E27FC236}">
                <a16:creationId xmlns:a16="http://schemas.microsoft.com/office/drawing/2014/main" id="{C96CE5BF-A543-4F8B-A378-681D82C89EC8}"/>
              </a:ext>
            </a:extLst>
          </p:cNvPr>
          <p:cNvPicPr>
            <a:picLocks noChangeAspect="1"/>
          </p:cNvPicPr>
          <p:nvPr/>
        </p:nvPicPr>
        <p:blipFill>
          <a:blip r:embed="rId3"/>
          <a:srcRect t="71208"/>
          <a:stretch>
            <a:fillRect/>
          </a:stretch>
        </p:blipFill>
        <p:spPr>
          <a:xfrm>
            <a:off x="3656987" y="5580589"/>
            <a:ext cx="7953821" cy="1097280"/>
          </a:xfrm>
          <a:prstGeom prst="rect">
            <a:avLst/>
          </a:prstGeom>
          <a:ln>
            <a:noFill/>
          </a:ln>
          <a:effectLst/>
        </p:spPr>
      </p:pic>
    </p:spTree>
    <p:extLst>
      <p:ext uri="{BB962C8B-B14F-4D97-AF65-F5344CB8AC3E}">
        <p14:creationId xmlns:p14="http://schemas.microsoft.com/office/powerpoint/2010/main" val="1508280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8613-611A-4498-A0A0-F1DA443C7528}"/>
              </a:ext>
            </a:extLst>
          </p:cNvPr>
          <p:cNvSpPr>
            <a:spLocks noGrp="1"/>
          </p:cNvSpPr>
          <p:nvPr>
            <p:ph type="title"/>
          </p:nvPr>
        </p:nvSpPr>
        <p:spPr/>
        <p:txBody>
          <a:bodyPr/>
          <a:lstStyle/>
          <a:p>
            <a:r>
              <a:rPr lang="en-US"/>
              <a:t>Seri Saros</a:t>
            </a:r>
            <a:endParaRPr lang="en-ID"/>
          </a:p>
        </p:txBody>
      </p:sp>
      <p:sp>
        <p:nvSpPr>
          <p:cNvPr id="3" name="Content Placeholder 2">
            <a:extLst>
              <a:ext uri="{FF2B5EF4-FFF2-40B4-BE49-F238E27FC236}">
                <a16:creationId xmlns:a16="http://schemas.microsoft.com/office/drawing/2014/main" id="{2C743D1C-7E17-4D38-B889-FFEF5E0D1606}"/>
              </a:ext>
            </a:extLst>
          </p:cNvPr>
          <p:cNvSpPr>
            <a:spLocks noGrp="1"/>
          </p:cNvSpPr>
          <p:nvPr>
            <p:ph idx="1"/>
          </p:nvPr>
        </p:nvSpPr>
        <p:spPr/>
        <p:txBody>
          <a:bodyPr>
            <a:normAutofit fontScale="70000" lnSpcReduction="20000"/>
          </a:bodyPr>
          <a:lstStyle/>
          <a:p>
            <a:r>
              <a:rPr lang="en-US"/>
              <a:t>Catatan pengamatan gerhana telah rutin dilakukan semenjak zaman Babilonia.</a:t>
            </a:r>
          </a:p>
          <a:p>
            <a:r>
              <a:rPr lang="en-US"/>
              <a:t>Bangsa Chaldean semenjak abad ke-9 telah mengamati adanya pengulangan gerhana pada daerah langit yang sama setiap 223 lunasi</a:t>
            </a:r>
          </a:p>
          <a:p>
            <a:pPr lvl="1"/>
            <a:r>
              <a:rPr lang="en-US"/>
              <a:t>Gerhana yang mirip akan terulang setiap kira-kira </a:t>
            </a:r>
            <a:r>
              <a:rPr lang="en-US">
                <a:solidFill>
                  <a:srgbClr val="0070C0"/>
                </a:solidFill>
              </a:rPr>
              <a:t>18 tahun 11 hari 8 jam</a:t>
            </a:r>
            <a:r>
              <a:rPr lang="en-US"/>
              <a:t>.</a:t>
            </a:r>
            <a:br>
              <a:rPr lang="en-US"/>
            </a:br>
            <a:r>
              <a:rPr lang="en-US">
                <a:sym typeface="Symbol"/>
              </a:rPr>
              <a:t>Periode ini dikenal dengan istilah </a:t>
            </a:r>
            <a:r>
              <a:rPr lang="en-US" b="1">
                <a:solidFill>
                  <a:srgbClr val="0070C0"/>
                </a:solidFill>
                <a:sym typeface="Symbol"/>
              </a:rPr>
              <a:t>saros</a:t>
            </a:r>
            <a:r>
              <a:rPr lang="en-US">
                <a:sym typeface="Symbol"/>
              </a:rPr>
              <a:t>.</a:t>
            </a:r>
          </a:p>
          <a:p>
            <a:r>
              <a:rPr lang="en-US">
                <a:sym typeface="Symbol"/>
              </a:rPr>
              <a:t>Gerhana-gerhana yang dipisahkan oleh satu periode saros memiliki karakteristik yang sangat mirip, dan dikelompokkan ke dalam satu keluarga yang dinamakan </a:t>
            </a:r>
            <a:r>
              <a:rPr lang="en-US">
                <a:solidFill>
                  <a:srgbClr val="0070C0"/>
                </a:solidFill>
                <a:sym typeface="Symbol"/>
              </a:rPr>
              <a:t>seri saros</a:t>
            </a:r>
            <a:r>
              <a:rPr lang="en-US">
                <a:sym typeface="Symbol"/>
              </a:rPr>
              <a:t>. </a:t>
            </a:r>
            <a:endParaRPr lang="en-US"/>
          </a:p>
        </p:txBody>
      </p:sp>
    </p:spTree>
    <p:extLst>
      <p:ext uri="{BB962C8B-B14F-4D97-AF65-F5344CB8AC3E}">
        <p14:creationId xmlns:p14="http://schemas.microsoft.com/office/powerpoint/2010/main" val="1070841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5B63-296C-4CEF-86A2-8D3C7F533883}"/>
              </a:ext>
            </a:extLst>
          </p:cNvPr>
          <p:cNvSpPr>
            <a:spLocks noGrp="1"/>
          </p:cNvSpPr>
          <p:nvPr>
            <p:ph type="title"/>
          </p:nvPr>
        </p:nvSpPr>
        <p:spPr/>
        <p:txBody>
          <a:bodyPr/>
          <a:lstStyle/>
          <a:p>
            <a:r>
              <a:rPr lang="en-US"/>
              <a:t>Gerhana</a:t>
            </a:r>
            <a:endParaRPr lang="en-ID"/>
          </a:p>
        </p:txBody>
      </p:sp>
      <p:sp>
        <p:nvSpPr>
          <p:cNvPr id="3" name="Content Placeholder 2">
            <a:extLst>
              <a:ext uri="{FF2B5EF4-FFF2-40B4-BE49-F238E27FC236}">
                <a16:creationId xmlns:a16="http://schemas.microsoft.com/office/drawing/2014/main" id="{63FC74FD-F0BD-4438-ABEC-A3C29AA3A5B1}"/>
              </a:ext>
            </a:extLst>
          </p:cNvPr>
          <p:cNvSpPr>
            <a:spLocks noGrp="1"/>
          </p:cNvSpPr>
          <p:nvPr>
            <p:ph idx="1"/>
          </p:nvPr>
        </p:nvSpPr>
        <p:spPr/>
        <p:txBody>
          <a:bodyPr>
            <a:normAutofit fontScale="85000" lnSpcReduction="20000"/>
          </a:bodyPr>
          <a:lstStyle/>
          <a:p>
            <a:r>
              <a:rPr lang="en-US"/>
              <a:t>Setiap musim gerhana:</a:t>
            </a:r>
          </a:p>
          <a:p>
            <a:pPr lvl="1"/>
            <a:r>
              <a:rPr lang="en-US"/>
              <a:t>Bisa dipastikan akan terjadi satu kali gerhana matahari</a:t>
            </a:r>
          </a:p>
          <a:p>
            <a:pPr lvl="2"/>
            <a:r>
              <a:rPr lang="en-US"/>
              <a:t>Dalam </a:t>
            </a:r>
            <a:r>
              <a:rPr lang="en-US">
                <a:solidFill>
                  <a:srgbClr val="00B0F0"/>
                </a:solidFill>
              </a:rPr>
              <a:t>satu tahun</a:t>
            </a:r>
            <a:r>
              <a:rPr lang="en-US"/>
              <a:t> bisa terjadi </a:t>
            </a:r>
            <a:r>
              <a:rPr lang="en-US">
                <a:solidFill>
                  <a:srgbClr val="00B0F0"/>
                </a:solidFill>
              </a:rPr>
              <a:t>2-5 kali gerhana matahari</a:t>
            </a:r>
          </a:p>
          <a:p>
            <a:pPr lvl="1"/>
            <a:r>
              <a:rPr lang="en-US"/>
              <a:t>Bisa jadi tidak ada gerhana bulan</a:t>
            </a:r>
          </a:p>
          <a:p>
            <a:pPr lvl="2"/>
            <a:r>
              <a:rPr lang="en-US"/>
              <a:t>Dalam </a:t>
            </a:r>
            <a:r>
              <a:rPr lang="en-US">
                <a:solidFill>
                  <a:srgbClr val="00B0F0"/>
                </a:solidFill>
              </a:rPr>
              <a:t>satu tahun</a:t>
            </a:r>
            <a:r>
              <a:rPr lang="en-US"/>
              <a:t> bisa terjadi </a:t>
            </a:r>
            <a:r>
              <a:rPr lang="en-US">
                <a:solidFill>
                  <a:srgbClr val="00B0F0"/>
                </a:solidFill>
              </a:rPr>
              <a:t>0-3 kali gerhana bulan</a:t>
            </a:r>
          </a:p>
          <a:p>
            <a:r>
              <a:rPr lang="en-US"/>
              <a:t>Dalam </a:t>
            </a:r>
            <a:r>
              <a:rPr lang="en-US">
                <a:solidFill>
                  <a:srgbClr val="00B0F0"/>
                </a:solidFill>
              </a:rPr>
              <a:t>satu  tahun</a:t>
            </a:r>
            <a:r>
              <a:rPr lang="en-US"/>
              <a:t>, bisa terjadi </a:t>
            </a:r>
            <a:r>
              <a:rPr lang="en-US">
                <a:solidFill>
                  <a:srgbClr val="00B0F0"/>
                </a:solidFill>
              </a:rPr>
              <a:t>2-7 gerhana</a:t>
            </a:r>
            <a:r>
              <a:rPr lang="en-US"/>
              <a:t> (kombinasi gerhana matahari dan gerhana bulan), dengan </a:t>
            </a:r>
            <a:r>
              <a:rPr lang="en-US">
                <a:solidFill>
                  <a:srgbClr val="00B0F0"/>
                </a:solidFill>
              </a:rPr>
              <a:t>rata-rata terjadi 4 gerhana pertahun</a:t>
            </a:r>
          </a:p>
        </p:txBody>
      </p:sp>
    </p:spTree>
    <p:extLst>
      <p:ext uri="{BB962C8B-B14F-4D97-AF65-F5344CB8AC3E}">
        <p14:creationId xmlns:p14="http://schemas.microsoft.com/office/powerpoint/2010/main" val="427756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D266025E-6849-41B6-B285-AAFD1E035892}"/>
              </a:ext>
            </a:extLst>
          </p:cNvPr>
          <p:cNvPicPr>
            <a:picLocks noGrp="1" noChangeAspect="1"/>
          </p:cNvPicPr>
          <p:nvPr>
            <p:ph idx="4294967295"/>
          </p:nvPr>
        </p:nvPicPr>
        <p:blipFill rotWithShape="1">
          <a:blip r:embed="rId2"/>
          <a:srcRect l="7065" t="16514" r="7065" b="31565"/>
          <a:stretch/>
        </p:blipFill>
        <p:spPr>
          <a:xfrm>
            <a:off x="4451681" y="577367"/>
            <a:ext cx="7700286" cy="6224486"/>
          </a:xfrm>
          <a:prstGeom prst="rect">
            <a:avLst/>
          </a:prstGeom>
        </p:spPr>
      </p:pic>
      <p:pic>
        <p:nvPicPr>
          <p:cNvPr id="10" name="Content Placeholder 5">
            <a:extLst>
              <a:ext uri="{FF2B5EF4-FFF2-40B4-BE49-F238E27FC236}">
                <a16:creationId xmlns:a16="http://schemas.microsoft.com/office/drawing/2014/main" id="{107FCC53-0B96-4F7A-8FFF-908A75D2C33D}"/>
              </a:ext>
            </a:extLst>
          </p:cNvPr>
          <p:cNvPicPr>
            <a:picLocks noChangeAspect="1"/>
          </p:cNvPicPr>
          <p:nvPr/>
        </p:nvPicPr>
        <p:blipFill rotWithShape="1">
          <a:blip r:embed="rId2"/>
          <a:srcRect l="18255" t="5932" r="18255" b="85062"/>
          <a:stretch/>
        </p:blipFill>
        <p:spPr>
          <a:xfrm>
            <a:off x="176464" y="2466177"/>
            <a:ext cx="5077324" cy="962823"/>
          </a:xfrm>
          <a:prstGeom prst="rect">
            <a:avLst/>
          </a:prstGeom>
        </p:spPr>
      </p:pic>
    </p:spTree>
    <p:extLst>
      <p:ext uri="{BB962C8B-B14F-4D97-AF65-F5344CB8AC3E}">
        <p14:creationId xmlns:p14="http://schemas.microsoft.com/office/powerpoint/2010/main" val="3973692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9B81-3CC2-4018-A5D0-A29B213F345D}"/>
              </a:ext>
            </a:extLst>
          </p:cNvPr>
          <p:cNvSpPr>
            <a:spLocks noGrp="1"/>
          </p:cNvSpPr>
          <p:nvPr>
            <p:ph type="title"/>
          </p:nvPr>
        </p:nvSpPr>
        <p:spPr/>
        <p:txBody>
          <a:bodyPr/>
          <a:lstStyle/>
          <a:p>
            <a:r>
              <a:rPr lang="en-US"/>
              <a:t>Seri Saros 121</a:t>
            </a:r>
            <a:endParaRPr lang="en-ID"/>
          </a:p>
        </p:txBody>
      </p:sp>
      <p:pic>
        <p:nvPicPr>
          <p:cNvPr id="5" name="Picture 4">
            <a:extLst>
              <a:ext uri="{FF2B5EF4-FFF2-40B4-BE49-F238E27FC236}">
                <a16:creationId xmlns:a16="http://schemas.microsoft.com/office/drawing/2014/main" id="{2E766C7B-2AB0-4AE0-B617-0D55AB0ED65F}"/>
              </a:ext>
            </a:extLst>
          </p:cNvPr>
          <p:cNvPicPr>
            <a:picLocks noChangeAspect="1"/>
          </p:cNvPicPr>
          <p:nvPr/>
        </p:nvPicPr>
        <p:blipFill>
          <a:blip r:embed="rId2"/>
          <a:stretch>
            <a:fillRect/>
          </a:stretch>
        </p:blipFill>
        <p:spPr>
          <a:xfrm>
            <a:off x="3100762" y="4922682"/>
            <a:ext cx="5990476" cy="1295238"/>
          </a:xfrm>
          <a:prstGeom prst="rect">
            <a:avLst/>
          </a:prstGeom>
        </p:spPr>
      </p:pic>
      <p:pic>
        <p:nvPicPr>
          <p:cNvPr id="7" name="Picture 6">
            <a:extLst>
              <a:ext uri="{FF2B5EF4-FFF2-40B4-BE49-F238E27FC236}">
                <a16:creationId xmlns:a16="http://schemas.microsoft.com/office/drawing/2014/main" id="{E0DA4BA5-6DC8-4FF4-8BF7-12D9B1FA061B}"/>
              </a:ext>
            </a:extLst>
          </p:cNvPr>
          <p:cNvPicPr>
            <a:picLocks noChangeAspect="1"/>
          </p:cNvPicPr>
          <p:nvPr/>
        </p:nvPicPr>
        <p:blipFill>
          <a:blip r:embed="rId3"/>
          <a:stretch>
            <a:fillRect/>
          </a:stretch>
        </p:blipFill>
        <p:spPr>
          <a:xfrm>
            <a:off x="2735072" y="1737360"/>
            <a:ext cx="6721856" cy="2800773"/>
          </a:xfrm>
          <a:prstGeom prst="rect">
            <a:avLst/>
          </a:prstGeom>
        </p:spPr>
      </p:pic>
    </p:spTree>
    <p:extLst>
      <p:ext uri="{BB962C8B-B14F-4D97-AF65-F5344CB8AC3E}">
        <p14:creationId xmlns:p14="http://schemas.microsoft.com/office/powerpoint/2010/main" val="2088758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9B81-3CC2-4018-A5D0-A29B213F345D}"/>
              </a:ext>
            </a:extLst>
          </p:cNvPr>
          <p:cNvSpPr>
            <a:spLocks noGrp="1"/>
          </p:cNvSpPr>
          <p:nvPr>
            <p:ph type="title"/>
          </p:nvPr>
        </p:nvSpPr>
        <p:spPr/>
        <p:txBody>
          <a:bodyPr/>
          <a:lstStyle/>
          <a:p>
            <a:r>
              <a:rPr lang="en-US"/>
              <a:t>Seri Saros 121</a:t>
            </a:r>
            <a:endParaRPr lang="en-ID"/>
          </a:p>
        </p:txBody>
      </p:sp>
      <p:pic>
        <p:nvPicPr>
          <p:cNvPr id="4" name="Picture 3">
            <a:extLst>
              <a:ext uri="{FF2B5EF4-FFF2-40B4-BE49-F238E27FC236}">
                <a16:creationId xmlns:a16="http://schemas.microsoft.com/office/drawing/2014/main" id="{1BDBA8D2-73D0-43C8-87FB-2964DCBA4ACB}"/>
              </a:ext>
            </a:extLst>
          </p:cNvPr>
          <p:cNvPicPr>
            <a:picLocks noChangeAspect="1"/>
          </p:cNvPicPr>
          <p:nvPr/>
        </p:nvPicPr>
        <p:blipFill>
          <a:blip r:embed="rId2"/>
          <a:stretch>
            <a:fillRect/>
          </a:stretch>
        </p:blipFill>
        <p:spPr>
          <a:xfrm>
            <a:off x="1053143" y="2357571"/>
            <a:ext cx="10085714" cy="2142857"/>
          </a:xfrm>
          <a:prstGeom prst="rect">
            <a:avLst/>
          </a:prstGeom>
        </p:spPr>
      </p:pic>
      <p:pic>
        <p:nvPicPr>
          <p:cNvPr id="8" name="Picture 7">
            <a:extLst>
              <a:ext uri="{FF2B5EF4-FFF2-40B4-BE49-F238E27FC236}">
                <a16:creationId xmlns:a16="http://schemas.microsoft.com/office/drawing/2014/main" id="{D6A51EC2-CCA5-4898-AE2F-DD6D0158741B}"/>
              </a:ext>
            </a:extLst>
          </p:cNvPr>
          <p:cNvPicPr>
            <a:picLocks noChangeAspect="1"/>
          </p:cNvPicPr>
          <p:nvPr/>
        </p:nvPicPr>
        <p:blipFill>
          <a:blip r:embed="rId3"/>
          <a:stretch>
            <a:fillRect/>
          </a:stretch>
        </p:blipFill>
        <p:spPr>
          <a:xfrm>
            <a:off x="1353143" y="5489069"/>
            <a:ext cx="9485714" cy="657143"/>
          </a:xfrm>
          <a:prstGeom prst="rect">
            <a:avLst/>
          </a:prstGeom>
        </p:spPr>
      </p:pic>
    </p:spTree>
    <p:extLst>
      <p:ext uri="{BB962C8B-B14F-4D97-AF65-F5344CB8AC3E}">
        <p14:creationId xmlns:p14="http://schemas.microsoft.com/office/powerpoint/2010/main" val="3844225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2745-560F-44AE-9BE1-B4E1F257AFD5}"/>
              </a:ext>
            </a:extLst>
          </p:cNvPr>
          <p:cNvSpPr>
            <a:spLocks noGrp="1"/>
          </p:cNvSpPr>
          <p:nvPr>
            <p:ph type="title"/>
          </p:nvPr>
        </p:nvSpPr>
        <p:spPr/>
        <p:txBody>
          <a:bodyPr/>
          <a:lstStyle/>
          <a:p>
            <a:r>
              <a:rPr lang="en-US"/>
              <a:t>Istilah-istilah</a:t>
            </a:r>
            <a:endParaRPr lang="en-ID"/>
          </a:p>
        </p:txBody>
      </p:sp>
      <p:sp>
        <p:nvSpPr>
          <p:cNvPr id="3" name="Content Placeholder 2">
            <a:extLst>
              <a:ext uri="{FF2B5EF4-FFF2-40B4-BE49-F238E27FC236}">
                <a16:creationId xmlns:a16="http://schemas.microsoft.com/office/drawing/2014/main" id="{D136B62D-3DAA-4D3A-A874-7C83D9A07E69}"/>
              </a:ext>
            </a:extLst>
          </p:cNvPr>
          <p:cNvSpPr>
            <a:spLocks noGrp="1"/>
          </p:cNvSpPr>
          <p:nvPr>
            <p:ph idx="1"/>
          </p:nvPr>
        </p:nvSpPr>
        <p:spPr/>
        <p:txBody>
          <a:bodyPr>
            <a:normAutofit fontScale="85000" lnSpcReduction="20000"/>
          </a:bodyPr>
          <a:lstStyle/>
          <a:p>
            <a:r>
              <a:rPr lang="en-US"/>
              <a:t>Super Moon</a:t>
            </a:r>
          </a:p>
          <a:p>
            <a:pPr lvl="1"/>
            <a:r>
              <a:rPr lang="en-US"/>
              <a:t>Perigee Syzygy / Perigee Full Moon (purnama perigee)</a:t>
            </a:r>
          </a:p>
          <a:p>
            <a:r>
              <a:rPr lang="en-US"/>
              <a:t>Blood Moon</a:t>
            </a:r>
          </a:p>
          <a:p>
            <a:pPr lvl="1"/>
            <a:r>
              <a:rPr lang="en-US"/>
              <a:t>Total lunar eclipse (gerhana bulan total)</a:t>
            </a:r>
          </a:p>
          <a:p>
            <a:r>
              <a:rPr lang="en-US"/>
              <a:t>Flower Moon</a:t>
            </a:r>
          </a:p>
          <a:p>
            <a:r>
              <a:rPr lang="en-US"/>
              <a:t>Super Blood Moon</a:t>
            </a:r>
          </a:p>
          <a:p>
            <a:r>
              <a:rPr lang="en-US"/>
              <a:t>Super Flower Blood Moon</a:t>
            </a:r>
            <a:endParaRPr lang="en-ID"/>
          </a:p>
        </p:txBody>
      </p:sp>
    </p:spTree>
    <p:extLst>
      <p:ext uri="{BB962C8B-B14F-4D97-AF65-F5344CB8AC3E}">
        <p14:creationId xmlns:p14="http://schemas.microsoft.com/office/powerpoint/2010/main" val="1564423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clipse_202105_utc_fast_1080p30">
            <a:hlinkClick r:id="" action="ppaction://media"/>
            <a:extLst>
              <a:ext uri="{FF2B5EF4-FFF2-40B4-BE49-F238E27FC236}">
                <a16:creationId xmlns:a16="http://schemas.microsoft.com/office/drawing/2014/main" id="{41371D65-6E2C-4C03-A1D9-0EE2BC6FE3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71549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clipse_202105_vismap_720p30">
            <a:hlinkClick r:id="" action="ppaction://media"/>
            <a:extLst>
              <a:ext uri="{FF2B5EF4-FFF2-40B4-BE49-F238E27FC236}">
                <a16:creationId xmlns:a16="http://schemas.microsoft.com/office/drawing/2014/main" id="{8315C678-6C7F-4105-8FC5-8301F92F4B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035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m2d-380">
            <a:hlinkClick r:id="" action="ppaction://media"/>
            <a:extLst>
              <a:ext uri="{FF2B5EF4-FFF2-40B4-BE49-F238E27FC236}">
                <a16:creationId xmlns:a16="http://schemas.microsoft.com/office/drawing/2014/main" id="{2359FC6C-B808-46A0-9805-CA7914C18F6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454152" y="621771"/>
            <a:ext cx="11283696" cy="5641849"/>
          </a:xfrm>
        </p:spPr>
      </p:pic>
    </p:spTree>
    <p:extLst>
      <p:ext uri="{BB962C8B-B14F-4D97-AF65-F5344CB8AC3E}">
        <p14:creationId xmlns:p14="http://schemas.microsoft.com/office/powerpoint/2010/main" val="389383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BA4911D-180F-42AA-ACEB-D7E2C8FDF5D6}"/>
              </a:ext>
            </a:extLst>
          </p:cNvPr>
          <p:cNvPicPr>
            <a:picLocks noChangeAspect="1"/>
          </p:cNvPicPr>
          <p:nvPr/>
        </p:nvPicPr>
        <p:blipFill>
          <a:blip r:embed="rId2"/>
          <a:stretch>
            <a:fillRect/>
          </a:stretch>
        </p:blipFill>
        <p:spPr>
          <a:xfrm>
            <a:off x="0" y="381000"/>
            <a:ext cx="12192000" cy="6096000"/>
          </a:xfrm>
          <a:prstGeom prst="rect">
            <a:avLst/>
          </a:prstGeom>
        </p:spPr>
      </p:pic>
    </p:spTree>
    <p:extLst>
      <p:ext uri="{BB962C8B-B14F-4D97-AF65-F5344CB8AC3E}">
        <p14:creationId xmlns:p14="http://schemas.microsoft.com/office/powerpoint/2010/main" val="78383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DFE6-CDAE-42A2-A6CC-68BEB8D82602}"/>
              </a:ext>
            </a:extLst>
          </p:cNvPr>
          <p:cNvSpPr>
            <a:spLocks noGrp="1"/>
          </p:cNvSpPr>
          <p:nvPr>
            <p:ph type="title"/>
          </p:nvPr>
        </p:nvSpPr>
        <p:spPr/>
        <p:txBody>
          <a:bodyPr/>
          <a:lstStyle/>
          <a:p>
            <a:r>
              <a:rPr lang="en-US"/>
              <a:t>Mitologi Seputar Gerhana Bulan</a:t>
            </a:r>
            <a:endParaRPr lang="en-ID"/>
          </a:p>
        </p:txBody>
      </p:sp>
      <p:sp>
        <p:nvSpPr>
          <p:cNvPr id="3" name="Content Placeholder 2">
            <a:extLst>
              <a:ext uri="{FF2B5EF4-FFF2-40B4-BE49-F238E27FC236}">
                <a16:creationId xmlns:a16="http://schemas.microsoft.com/office/drawing/2014/main" id="{D84D28FD-5D2B-43CD-B20A-53646AC13282}"/>
              </a:ext>
            </a:extLst>
          </p:cNvPr>
          <p:cNvSpPr>
            <a:spLocks noGrp="1"/>
          </p:cNvSpPr>
          <p:nvPr>
            <p:ph idx="1"/>
          </p:nvPr>
        </p:nvSpPr>
        <p:spPr/>
        <p:txBody>
          <a:bodyPr>
            <a:normAutofit/>
          </a:bodyPr>
          <a:lstStyle/>
          <a:p>
            <a:r>
              <a:rPr lang="en-US" b="1"/>
              <a:t>Inca</a:t>
            </a:r>
            <a:r>
              <a:rPr lang="en-US"/>
              <a:t>: gerhana bulan karena Bulan diserang dan dimakan jaguar</a:t>
            </a:r>
          </a:p>
          <a:p>
            <a:pPr lvl="1"/>
            <a:r>
              <a:rPr lang="en-US"/>
              <a:t>Untuk menghindari dimakan jaguar setelah ia selesai makan bulan, mereka mengacung-acungkan tombak ke Bulan dan membuat anjing-anjing mereka menggonggong dan melolong untuk menakut-nakuti jaguar tersebut</a:t>
            </a:r>
          </a:p>
        </p:txBody>
      </p:sp>
    </p:spTree>
    <p:extLst>
      <p:ext uri="{BB962C8B-B14F-4D97-AF65-F5344CB8AC3E}">
        <p14:creationId xmlns:p14="http://schemas.microsoft.com/office/powerpoint/2010/main" val="113116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DFE6-CDAE-42A2-A6CC-68BEB8D82602}"/>
              </a:ext>
            </a:extLst>
          </p:cNvPr>
          <p:cNvSpPr>
            <a:spLocks noGrp="1"/>
          </p:cNvSpPr>
          <p:nvPr>
            <p:ph type="title"/>
          </p:nvPr>
        </p:nvSpPr>
        <p:spPr/>
        <p:txBody>
          <a:bodyPr/>
          <a:lstStyle/>
          <a:p>
            <a:r>
              <a:rPr lang="en-US"/>
              <a:t>Mitologi Seputar Gerhana Bulan</a:t>
            </a:r>
            <a:endParaRPr lang="en-ID"/>
          </a:p>
        </p:txBody>
      </p:sp>
      <p:sp>
        <p:nvSpPr>
          <p:cNvPr id="3" name="Content Placeholder 2">
            <a:extLst>
              <a:ext uri="{FF2B5EF4-FFF2-40B4-BE49-F238E27FC236}">
                <a16:creationId xmlns:a16="http://schemas.microsoft.com/office/drawing/2014/main" id="{D84D28FD-5D2B-43CD-B20A-53646AC13282}"/>
              </a:ext>
            </a:extLst>
          </p:cNvPr>
          <p:cNvSpPr>
            <a:spLocks noGrp="1"/>
          </p:cNvSpPr>
          <p:nvPr>
            <p:ph idx="1"/>
          </p:nvPr>
        </p:nvSpPr>
        <p:spPr/>
        <p:txBody>
          <a:bodyPr/>
          <a:lstStyle/>
          <a:p>
            <a:r>
              <a:rPr lang="en-US" b="1"/>
              <a:t>Mesopotamia</a:t>
            </a:r>
            <a:r>
              <a:rPr lang="en-US"/>
              <a:t>: gerhana bulan disebabkan oleh bulan diserang oleh tujuh </a:t>
            </a:r>
            <a:r>
              <a:rPr lang="en-US" i="1"/>
              <a:t>demon</a:t>
            </a:r>
            <a:r>
              <a:rPr lang="en-US"/>
              <a:t>. Penyerangan bulan dianggap penyerangan terhadap raja Mesopotamia. Digunakan peran pengganti untuk dikorbankan, menyamar sebagai raja untuk menipu para </a:t>
            </a:r>
            <a:r>
              <a:rPr lang="en-US" i="1"/>
              <a:t>demon</a:t>
            </a:r>
            <a:r>
              <a:rPr lang="en-US"/>
              <a:t>.</a:t>
            </a:r>
            <a:endParaRPr lang="en-ID"/>
          </a:p>
        </p:txBody>
      </p:sp>
    </p:spTree>
    <p:extLst>
      <p:ext uri="{BB962C8B-B14F-4D97-AF65-F5344CB8AC3E}">
        <p14:creationId xmlns:p14="http://schemas.microsoft.com/office/powerpoint/2010/main" val="4066124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DFE6-CDAE-42A2-A6CC-68BEB8D82602}"/>
              </a:ext>
            </a:extLst>
          </p:cNvPr>
          <p:cNvSpPr>
            <a:spLocks noGrp="1"/>
          </p:cNvSpPr>
          <p:nvPr>
            <p:ph type="title"/>
          </p:nvPr>
        </p:nvSpPr>
        <p:spPr/>
        <p:txBody>
          <a:bodyPr/>
          <a:lstStyle/>
          <a:p>
            <a:r>
              <a:rPr lang="en-US"/>
              <a:t>Mitologi Seputar Gerhana Bulan</a:t>
            </a:r>
            <a:endParaRPr lang="en-ID"/>
          </a:p>
        </p:txBody>
      </p:sp>
      <p:sp>
        <p:nvSpPr>
          <p:cNvPr id="3" name="Content Placeholder 2">
            <a:extLst>
              <a:ext uri="{FF2B5EF4-FFF2-40B4-BE49-F238E27FC236}">
                <a16:creationId xmlns:a16="http://schemas.microsoft.com/office/drawing/2014/main" id="{D84D28FD-5D2B-43CD-B20A-53646AC13282}"/>
              </a:ext>
            </a:extLst>
          </p:cNvPr>
          <p:cNvSpPr>
            <a:spLocks noGrp="1"/>
          </p:cNvSpPr>
          <p:nvPr>
            <p:ph idx="1"/>
          </p:nvPr>
        </p:nvSpPr>
        <p:spPr/>
        <p:txBody>
          <a:bodyPr>
            <a:normAutofit fontScale="92500"/>
          </a:bodyPr>
          <a:lstStyle/>
          <a:p>
            <a:r>
              <a:rPr lang="en-US" b="1"/>
              <a:t>Suku Hupa</a:t>
            </a:r>
            <a:r>
              <a:rPr lang="en-US"/>
              <a:t> (salah satu suku asli Amerika): gerhana bulan karena (dewa) Bulan diserang oleh hewan peliharaannya (terutama cougar dan ular) karena tidak mendapatkan makanan yang cukup. Gerhana selesai ketika para istri Bulan datang melindunginya dan mengumpulkan darahnya yg  tercecer dan mengembalikan keadaannya</a:t>
            </a:r>
            <a:endParaRPr lang="en-ID"/>
          </a:p>
        </p:txBody>
      </p:sp>
    </p:spTree>
    <p:extLst>
      <p:ext uri="{BB962C8B-B14F-4D97-AF65-F5344CB8AC3E}">
        <p14:creationId xmlns:p14="http://schemas.microsoft.com/office/powerpoint/2010/main" val="508398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DFE6-CDAE-42A2-A6CC-68BEB8D82602}"/>
              </a:ext>
            </a:extLst>
          </p:cNvPr>
          <p:cNvSpPr>
            <a:spLocks noGrp="1"/>
          </p:cNvSpPr>
          <p:nvPr>
            <p:ph type="title"/>
          </p:nvPr>
        </p:nvSpPr>
        <p:spPr/>
        <p:txBody>
          <a:bodyPr/>
          <a:lstStyle/>
          <a:p>
            <a:r>
              <a:rPr lang="en-US"/>
              <a:t>Mitologi Seputar Gerhana Bulan</a:t>
            </a:r>
            <a:endParaRPr lang="en-ID"/>
          </a:p>
        </p:txBody>
      </p:sp>
      <p:sp>
        <p:nvSpPr>
          <p:cNvPr id="3" name="Content Placeholder 2">
            <a:extLst>
              <a:ext uri="{FF2B5EF4-FFF2-40B4-BE49-F238E27FC236}">
                <a16:creationId xmlns:a16="http://schemas.microsoft.com/office/drawing/2014/main" id="{D84D28FD-5D2B-43CD-B20A-53646AC13282}"/>
              </a:ext>
            </a:extLst>
          </p:cNvPr>
          <p:cNvSpPr>
            <a:spLocks noGrp="1"/>
          </p:cNvSpPr>
          <p:nvPr>
            <p:ph idx="1"/>
          </p:nvPr>
        </p:nvSpPr>
        <p:spPr/>
        <p:txBody>
          <a:bodyPr/>
          <a:lstStyle/>
          <a:p>
            <a:r>
              <a:rPr lang="en-US" b="1"/>
              <a:t>Suku Luiseno</a:t>
            </a:r>
            <a:r>
              <a:rPr lang="en-US"/>
              <a:t> (California selatan): gerhana Bulan menunjukkan bahwa bulan sedang sakit. Dan mereka akan mengumandangkan lagu dan doa untuk mengembalikan kesehatan Bulan</a:t>
            </a:r>
            <a:endParaRPr lang="en-ID"/>
          </a:p>
        </p:txBody>
      </p:sp>
    </p:spTree>
    <p:extLst>
      <p:ext uri="{BB962C8B-B14F-4D97-AF65-F5344CB8AC3E}">
        <p14:creationId xmlns:p14="http://schemas.microsoft.com/office/powerpoint/2010/main" val="228706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DFE6-CDAE-42A2-A6CC-68BEB8D82602}"/>
              </a:ext>
            </a:extLst>
          </p:cNvPr>
          <p:cNvSpPr>
            <a:spLocks noGrp="1"/>
          </p:cNvSpPr>
          <p:nvPr>
            <p:ph type="title"/>
          </p:nvPr>
        </p:nvSpPr>
        <p:spPr/>
        <p:txBody>
          <a:bodyPr/>
          <a:lstStyle/>
          <a:p>
            <a:r>
              <a:rPr lang="en-US"/>
              <a:t>Mitologi Seputar Gerhana Bulan</a:t>
            </a:r>
            <a:endParaRPr lang="en-ID"/>
          </a:p>
        </p:txBody>
      </p:sp>
      <p:sp>
        <p:nvSpPr>
          <p:cNvPr id="3" name="Content Placeholder 2">
            <a:extLst>
              <a:ext uri="{FF2B5EF4-FFF2-40B4-BE49-F238E27FC236}">
                <a16:creationId xmlns:a16="http://schemas.microsoft.com/office/drawing/2014/main" id="{D84D28FD-5D2B-43CD-B20A-53646AC13282}"/>
              </a:ext>
            </a:extLst>
          </p:cNvPr>
          <p:cNvSpPr>
            <a:spLocks noGrp="1"/>
          </p:cNvSpPr>
          <p:nvPr>
            <p:ph idx="1"/>
          </p:nvPr>
        </p:nvSpPr>
        <p:spPr/>
        <p:txBody>
          <a:bodyPr>
            <a:normAutofit fontScale="85000" lnSpcReduction="20000"/>
          </a:bodyPr>
          <a:lstStyle/>
          <a:p>
            <a:r>
              <a:rPr lang="en-US" b="1"/>
              <a:t>Folklore Hindu</a:t>
            </a:r>
            <a:r>
              <a:rPr lang="en-US"/>
              <a:t>: gerhana bulan (dan matahari) disebabkan karena Bulan (dan Matahari) ditelan oleh demon Rahu yang sudah dipenggal kepalanya. Kepalanya masih hidup karena sempat meminum ramuan hidup abadi. Tapi sebelum sebelum menelan ramuan hidup abadi tersebut, dewa kembar Matahari dan Bulan berhasil memotong kepalanya. Jadi hanya kepalanya yang abadi dan terus mencoba memakan Matahari dan Bulan untuk membalas dendam</a:t>
            </a:r>
            <a:endParaRPr lang="en-ID"/>
          </a:p>
        </p:txBody>
      </p:sp>
    </p:spTree>
    <p:extLst>
      <p:ext uri="{BB962C8B-B14F-4D97-AF65-F5344CB8AC3E}">
        <p14:creationId xmlns:p14="http://schemas.microsoft.com/office/powerpoint/2010/main" val="2186222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DFE6-CDAE-42A2-A6CC-68BEB8D82602}"/>
              </a:ext>
            </a:extLst>
          </p:cNvPr>
          <p:cNvSpPr>
            <a:spLocks noGrp="1"/>
          </p:cNvSpPr>
          <p:nvPr>
            <p:ph type="title"/>
          </p:nvPr>
        </p:nvSpPr>
        <p:spPr/>
        <p:txBody>
          <a:bodyPr/>
          <a:lstStyle/>
          <a:p>
            <a:r>
              <a:rPr lang="en-US"/>
              <a:t>Mitologi Seputar Gerhana Bulan</a:t>
            </a:r>
            <a:endParaRPr lang="en-ID"/>
          </a:p>
        </p:txBody>
      </p:sp>
      <p:sp>
        <p:nvSpPr>
          <p:cNvPr id="3" name="Content Placeholder 2">
            <a:extLst>
              <a:ext uri="{FF2B5EF4-FFF2-40B4-BE49-F238E27FC236}">
                <a16:creationId xmlns:a16="http://schemas.microsoft.com/office/drawing/2014/main" id="{D84D28FD-5D2B-43CD-B20A-53646AC13282}"/>
              </a:ext>
            </a:extLst>
          </p:cNvPr>
          <p:cNvSpPr>
            <a:spLocks noGrp="1"/>
          </p:cNvSpPr>
          <p:nvPr>
            <p:ph idx="1"/>
          </p:nvPr>
        </p:nvSpPr>
        <p:spPr/>
        <p:txBody>
          <a:bodyPr>
            <a:normAutofit/>
          </a:bodyPr>
          <a:lstStyle/>
          <a:p>
            <a:r>
              <a:rPr lang="en-US" b="1"/>
              <a:t>Suku Batammaliba</a:t>
            </a:r>
            <a:r>
              <a:rPr lang="en-US"/>
              <a:t> (Togo dan Benin, Afrika): gerhana Bulan disebabkan oleh konflik antara Bulan dan Matahari. Karena itu mereka harus di-</a:t>
            </a:r>
            <a:r>
              <a:rPr lang="en-US" i="1"/>
              <a:t>encourage</a:t>
            </a:r>
            <a:r>
              <a:rPr lang="en-US"/>
              <a:t> untuk berdamai dengan cara suku tersebut saling memaafkan dan berdamai.</a:t>
            </a:r>
            <a:endParaRPr lang="en-ID"/>
          </a:p>
        </p:txBody>
      </p:sp>
    </p:spTree>
    <p:extLst>
      <p:ext uri="{BB962C8B-B14F-4D97-AF65-F5344CB8AC3E}">
        <p14:creationId xmlns:p14="http://schemas.microsoft.com/office/powerpoint/2010/main" val="395203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3D63-B400-4A62-AA94-791B8A1A21DA}"/>
              </a:ext>
            </a:extLst>
          </p:cNvPr>
          <p:cNvSpPr>
            <a:spLocks noGrp="1"/>
          </p:cNvSpPr>
          <p:nvPr>
            <p:ph type="title"/>
          </p:nvPr>
        </p:nvSpPr>
        <p:spPr/>
        <p:txBody>
          <a:bodyPr/>
          <a:lstStyle/>
          <a:p>
            <a:r>
              <a:rPr lang="en-US"/>
              <a:t>Super Moon</a:t>
            </a:r>
            <a:endParaRPr lang="en-ID"/>
          </a:p>
        </p:txBody>
      </p:sp>
      <p:sp>
        <p:nvSpPr>
          <p:cNvPr id="3" name="Content Placeholder 2">
            <a:extLst>
              <a:ext uri="{FF2B5EF4-FFF2-40B4-BE49-F238E27FC236}">
                <a16:creationId xmlns:a16="http://schemas.microsoft.com/office/drawing/2014/main" id="{03B2BD91-381E-4C8D-9A5C-496511888CDF}"/>
              </a:ext>
            </a:extLst>
          </p:cNvPr>
          <p:cNvSpPr>
            <a:spLocks noGrp="1"/>
          </p:cNvSpPr>
          <p:nvPr>
            <p:ph idx="1"/>
          </p:nvPr>
        </p:nvSpPr>
        <p:spPr/>
        <p:txBody>
          <a:bodyPr>
            <a:normAutofit fontScale="62500" lnSpcReduction="20000"/>
          </a:bodyPr>
          <a:lstStyle/>
          <a:p>
            <a:r>
              <a:rPr lang="en-US"/>
              <a:t> ... a new or full moon which occurs with the Moon at or near (within 90% of) its closest approach to Earth in a given orbit (perigee). In short, Earth, Moon and Sun are all in a line, with Moon in its nearest approach to Earth.</a:t>
            </a:r>
          </a:p>
          <a:p>
            <a:pPr marL="324000" lvl="1" indent="0">
              <a:buNone/>
            </a:pPr>
            <a:r>
              <a:rPr lang="en-US"/>
              <a:t>— Richard Nolle, Dell Horoscope Magazine, 1979</a:t>
            </a:r>
          </a:p>
          <a:p>
            <a:r>
              <a:rPr lang="en-US"/>
              <a:t> A SuperMoon is a perigee-syzygy, a new or full moon (syzygy) which occurs when the Moon is at 90% or greater of its mean closest approach to Earth (perigee).</a:t>
            </a:r>
          </a:p>
          <a:p>
            <a:pPr marL="324000" lvl="1" indent="0">
              <a:buNone/>
            </a:pPr>
            <a:r>
              <a:rPr lang="en-US"/>
              <a:t>— Richard Nolle, 2000, Century 21 CE SuperMoon Table[9]</a:t>
            </a:r>
          </a:p>
          <a:p>
            <a:r>
              <a:rPr lang="en-US"/>
              <a:t> any lunation closer than 368,630 km. = SuperMoon.</a:t>
            </a:r>
          </a:p>
          <a:p>
            <a:pPr marL="324000" lvl="1" indent="0">
              <a:buNone/>
            </a:pPr>
            <a:r>
              <a:rPr lang="en-US"/>
              <a:t>— Richard Nolle, 2011, Supermoon, What It Is, What It Means[11]</a:t>
            </a:r>
            <a:endParaRPr lang="en-ID"/>
          </a:p>
        </p:txBody>
      </p:sp>
    </p:spTree>
    <p:extLst>
      <p:ext uri="{BB962C8B-B14F-4D97-AF65-F5344CB8AC3E}">
        <p14:creationId xmlns:p14="http://schemas.microsoft.com/office/powerpoint/2010/main" val="10563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8379-2BC3-4BB2-9559-1D94C849BF73}"/>
              </a:ext>
            </a:extLst>
          </p:cNvPr>
          <p:cNvSpPr>
            <a:spLocks noGrp="1"/>
          </p:cNvSpPr>
          <p:nvPr>
            <p:ph type="title"/>
          </p:nvPr>
        </p:nvSpPr>
        <p:spPr>
          <a:xfrm>
            <a:off x="581192" y="640080"/>
            <a:ext cx="11029616" cy="1097280"/>
          </a:xfrm>
        </p:spPr>
        <p:txBody>
          <a:bodyPr/>
          <a:lstStyle/>
          <a:p>
            <a:r>
              <a:rPr lang="en-US"/>
              <a:t>Super Moon</a:t>
            </a:r>
            <a:endParaRPr lang="en-ID"/>
          </a:p>
        </p:txBody>
      </p:sp>
      <p:sp>
        <p:nvSpPr>
          <p:cNvPr id="3" name="Content Placeholder 2">
            <a:extLst>
              <a:ext uri="{FF2B5EF4-FFF2-40B4-BE49-F238E27FC236}">
                <a16:creationId xmlns:a16="http://schemas.microsoft.com/office/drawing/2014/main" id="{0C66271C-109F-4FE5-848D-C4758401658A}"/>
              </a:ext>
            </a:extLst>
          </p:cNvPr>
          <p:cNvSpPr>
            <a:spLocks noGrp="1"/>
          </p:cNvSpPr>
          <p:nvPr>
            <p:ph idx="1"/>
          </p:nvPr>
        </p:nvSpPr>
        <p:spPr>
          <a:xfrm>
            <a:off x="581192" y="1773936"/>
            <a:ext cx="11029615" cy="4572000"/>
          </a:xfrm>
        </p:spPr>
        <p:txBody>
          <a:bodyPr>
            <a:normAutofit fontScale="47500" lnSpcReduction="20000"/>
          </a:bodyPr>
          <a:lstStyle/>
          <a:p>
            <a:r>
              <a:rPr lang="en-US"/>
              <a:t>Fred Espenak uses full moons occurring within 90% of its closest approach to Earth in a given orbit</a:t>
            </a:r>
          </a:p>
          <a:p>
            <a:r>
              <a:rPr lang="en-US"/>
              <a:t>Sky and Telescope magazine chose a definition of 223,000 miles (358,884 km)</a:t>
            </a:r>
          </a:p>
          <a:p>
            <a:r>
              <a:rPr lang="en-US"/>
              <a:t>TimeandDate.com prefers a definition of 360,000 kilometres (223,694 mi)</a:t>
            </a:r>
          </a:p>
          <a:p>
            <a:r>
              <a:rPr lang="en-US"/>
              <a:t>EarthSky analyzed Nolle's tables and described the updated definition as a full or new moon is considered a supermoon if lds ≤ ldp + 0.1 ∗ ( lda − ldp ) where lds is the lunar distance at syzygy, lda is the lunar distance at apogee, and ldp is the lunar distance at perigee.</a:t>
            </a:r>
          </a:p>
          <a:p>
            <a:r>
              <a:rPr lang="en-US"/>
              <a:t>EarthSky uses Nolle's definition comparing their calculations to tables published by Nolle in 2000</a:t>
            </a:r>
          </a:p>
          <a:p>
            <a:r>
              <a:rPr lang="en-US"/>
              <a:t>Fergus Wood used the definition of a full or new moon occurring within 24 hours of perigee and also used the label perigee-syzygy. He also coined the less used term proxigee where perigee and the full or new moon are separated by 10 hours or less</a:t>
            </a:r>
            <a:endParaRPr lang="en-ID"/>
          </a:p>
        </p:txBody>
      </p:sp>
    </p:spTree>
    <p:extLst>
      <p:ext uri="{BB962C8B-B14F-4D97-AF65-F5344CB8AC3E}">
        <p14:creationId xmlns:p14="http://schemas.microsoft.com/office/powerpoint/2010/main" val="280201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98_eclipse_202105_fancy_720p30_(1)">
            <a:hlinkClick r:id="" action="ppaction://media"/>
            <a:extLst>
              <a:ext uri="{FF2B5EF4-FFF2-40B4-BE49-F238E27FC236}">
                <a16:creationId xmlns:a16="http://schemas.microsoft.com/office/drawing/2014/main" id="{D5BD6632-4007-4861-B029-ECFC9167E2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62972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D085-10AE-444C-A444-0753A40EC8A1}"/>
              </a:ext>
            </a:extLst>
          </p:cNvPr>
          <p:cNvSpPr>
            <a:spLocks noGrp="1"/>
          </p:cNvSpPr>
          <p:nvPr>
            <p:ph type="title"/>
          </p:nvPr>
        </p:nvSpPr>
        <p:spPr/>
        <p:txBody>
          <a:bodyPr/>
          <a:lstStyle/>
          <a:p>
            <a:r>
              <a:rPr lang="en-US"/>
              <a:t>Super Moon</a:t>
            </a:r>
            <a:endParaRPr lang="en-ID"/>
          </a:p>
        </p:txBody>
      </p:sp>
      <p:pic>
        <p:nvPicPr>
          <p:cNvPr id="5" name="Content Placeholder 4" descr="Diagram&#10;&#10;Description automatically generated">
            <a:extLst>
              <a:ext uri="{FF2B5EF4-FFF2-40B4-BE49-F238E27FC236}">
                <a16:creationId xmlns:a16="http://schemas.microsoft.com/office/drawing/2014/main" id="{A91E3F9F-D617-40B3-A0E8-1665A8A43672}"/>
              </a:ext>
            </a:extLst>
          </p:cNvPr>
          <p:cNvPicPr>
            <a:picLocks noGrp="1" noChangeAspect="1"/>
          </p:cNvPicPr>
          <p:nvPr>
            <p:ph idx="1"/>
          </p:nvPr>
        </p:nvPicPr>
        <p:blipFill>
          <a:blip r:embed="rId3"/>
          <a:stretch>
            <a:fillRect/>
          </a:stretch>
        </p:blipFill>
        <p:spPr>
          <a:xfrm>
            <a:off x="2273258" y="1773238"/>
            <a:ext cx="7645484" cy="4572000"/>
          </a:xfrm>
        </p:spPr>
      </p:pic>
    </p:spTree>
    <p:extLst>
      <p:ext uri="{BB962C8B-B14F-4D97-AF65-F5344CB8AC3E}">
        <p14:creationId xmlns:p14="http://schemas.microsoft.com/office/powerpoint/2010/main" val="330252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5CA1802-3432-4B60-BC6D-5AC559FDD159}"/>
              </a:ext>
            </a:extLst>
          </p:cNvPr>
          <p:cNvSpPr>
            <a:spLocks noGrp="1"/>
          </p:cNvSpPr>
          <p:nvPr>
            <p:ph type="title"/>
          </p:nvPr>
        </p:nvSpPr>
        <p:spPr>
          <a:xfrm>
            <a:off x="601255" y="702155"/>
            <a:ext cx="3409783" cy="1300365"/>
          </a:xfrm>
        </p:spPr>
        <p:txBody>
          <a:bodyPr vert="horz" lIns="91440" tIns="45720" rIns="91440" bIns="45720" rtlCol="0">
            <a:normAutofit/>
          </a:bodyPr>
          <a:lstStyle/>
          <a:p>
            <a:r>
              <a:rPr lang="en-US">
                <a:solidFill>
                  <a:srgbClr val="FFFFFF"/>
                </a:solidFill>
              </a:rPr>
              <a:t>Super Moon</a:t>
            </a:r>
          </a:p>
        </p:txBody>
      </p:sp>
      <p:sp>
        <p:nvSpPr>
          <p:cNvPr id="33" name="Content Placeholder 32">
            <a:extLst>
              <a:ext uri="{FF2B5EF4-FFF2-40B4-BE49-F238E27FC236}">
                <a16:creationId xmlns:a16="http://schemas.microsoft.com/office/drawing/2014/main" id="{C1F51F72-B392-4028-875D-33EAC0287533}"/>
              </a:ext>
            </a:extLst>
          </p:cNvPr>
          <p:cNvSpPr>
            <a:spLocks noGrp="1"/>
          </p:cNvSpPr>
          <p:nvPr>
            <p:ph idx="1"/>
          </p:nvPr>
        </p:nvSpPr>
        <p:spPr>
          <a:xfrm>
            <a:off x="601255" y="2177142"/>
            <a:ext cx="3409782" cy="3823607"/>
          </a:xfrm>
        </p:spPr>
        <p:txBody>
          <a:bodyPr>
            <a:normAutofit/>
          </a:bodyPr>
          <a:lstStyle/>
          <a:p>
            <a:endParaRPr lang="en-US">
              <a:solidFill>
                <a:srgbClr val="FFFFFF"/>
              </a:solidFill>
            </a:endParaRPr>
          </a:p>
        </p:txBody>
      </p:sp>
      <p:pic>
        <p:nvPicPr>
          <p:cNvPr id="8" name="Content Placeholder 7">
            <a:extLst>
              <a:ext uri="{FF2B5EF4-FFF2-40B4-BE49-F238E27FC236}">
                <a16:creationId xmlns:a16="http://schemas.microsoft.com/office/drawing/2014/main" id="{46A8538A-E72E-4EC5-92CF-A024E68797E4}"/>
              </a:ext>
            </a:extLst>
          </p:cNvPr>
          <p:cNvPicPr>
            <a:picLocks noChangeAspect="1"/>
          </p:cNvPicPr>
          <p:nvPr/>
        </p:nvPicPr>
        <p:blipFill>
          <a:blip r:embed="rId2"/>
          <a:stretch>
            <a:fillRect/>
          </a:stretch>
        </p:blipFill>
        <p:spPr>
          <a:xfrm>
            <a:off x="4592231" y="960952"/>
            <a:ext cx="6831503" cy="4918682"/>
          </a:xfrm>
          <a:prstGeom prst="rect">
            <a:avLst/>
          </a:prstGeom>
        </p:spPr>
      </p:pic>
    </p:spTree>
    <p:extLst>
      <p:ext uri="{BB962C8B-B14F-4D97-AF65-F5344CB8AC3E}">
        <p14:creationId xmlns:p14="http://schemas.microsoft.com/office/powerpoint/2010/main" val="398239638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A7D3B9-720D-4AB4-8E6A-F8E38616C432}"/>
              </a:ext>
            </a:extLst>
          </p:cNvPr>
          <p:cNvSpPr>
            <a:spLocks noGrp="1"/>
          </p:cNvSpPr>
          <p:nvPr>
            <p:ph type="title"/>
          </p:nvPr>
        </p:nvSpPr>
        <p:spPr>
          <a:xfrm>
            <a:off x="672280" y="944752"/>
            <a:ext cx="3259016" cy="1462692"/>
          </a:xfrm>
        </p:spPr>
        <p:txBody>
          <a:bodyPr>
            <a:normAutofit/>
          </a:bodyPr>
          <a:lstStyle/>
          <a:p>
            <a:pPr>
              <a:lnSpc>
                <a:spcPct val="90000"/>
              </a:lnSpc>
            </a:pPr>
            <a:r>
              <a:rPr lang="en-US" sz="2500">
                <a:solidFill>
                  <a:srgbClr val="FFFFFF"/>
                </a:solidFill>
              </a:rPr>
              <a:t>Gerhana Bulan Menunjukkan Bahwa Bumi BulaT</a:t>
            </a:r>
            <a:endParaRPr lang="en-ID" sz="2500">
              <a:solidFill>
                <a:srgbClr val="FFFFFF"/>
              </a:solidFill>
            </a:endParaRP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Content Placeholder 12">
            <a:extLst>
              <a:ext uri="{FF2B5EF4-FFF2-40B4-BE49-F238E27FC236}">
                <a16:creationId xmlns:a16="http://schemas.microsoft.com/office/drawing/2014/main" id="{19095885-1FAC-485E-B950-E4369BB61CF5}"/>
              </a:ext>
            </a:extLst>
          </p:cNvPr>
          <p:cNvSpPr>
            <a:spLocks noGrp="1"/>
          </p:cNvSpPr>
          <p:nvPr>
            <p:ph idx="1"/>
          </p:nvPr>
        </p:nvSpPr>
        <p:spPr>
          <a:xfrm>
            <a:off x="671513" y="2536031"/>
            <a:ext cx="3123783" cy="3671936"/>
          </a:xfrm>
        </p:spPr>
        <p:txBody>
          <a:bodyPr anchor="t">
            <a:normAutofit/>
          </a:bodyPr>
          <a:lstStyle/>
          <a:p>
            <a:endParaRPr lang="en-US">
              <a:solidFill>
                <a:srgbClr val="FFFFFF"/>
              </a:solidFill>
            </a:endParaRPr>
          </a:p>
        </p:txBody>
      </p:sp>
      <p:pic>
        <p:nvPicPr>
          <p:cNvPr id="9" name="Content Placeholder 8">
            <a:extLst>
              <a:ext uri="{FF2B5EF4-FFF2-40B4-BE49-F238E27FC236}">
                <a16:creationId xmlns:a16="http://schemas.microsoft.com/office/drawing/2014/main" id="{D794CB54-69AA-4DA0-B9A2-6CCC6FADD22C}"/>
              </a:ext>
            </a:extLst>
          </p:cNvPr>
          <p:cNvPicPr>
            <a:picLocks noChangeAspect="1"/>
          </p:cNvPicPr>
          <p:nvPr/>
        </p:nvPicPr>
        <p:blipFill rotWithShape="1">
          <a:blip r:embed="rId2"/>
          <a:srcRect l="16082" r="2264" b="1"/>
          <a:stretch/>
        </p:blipFill>
        <p:spPr>
          <a:xfrm>
            <a:off x="4241830" y="601200"/>
            <a:ext cx="7503636" cy="5789365"/>
          </a:xfrm>
          <a:prstGeom prst="rect">
            <a:avLst/>
          </a:prstGeom>
        </p:spPr>
      </p:pic>
    </p:spTree>
    <p:extLst>
      <p:ext uri="{BB962C8B-B14F-4D97-AF65-F5344CB8AC3E}">
        <p14:creationId xmlns:p14="http://schemas.microsoft.com/office/powerpoint/2010/main" val="242528670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2CFFA2C0-57C4-4FEE-959A-434455BD059E}"/>
              </a:ext>
            </a:extLst>
          </p:cNvPr>
          <p:cNvPicPr>
            <a:picLocks noChangeAspect="1"/>
          </p:cNvPicPr>
          <p:nvPr/>
        </p:nvPicPr>
        <p:blipFill rotWithShape="1">
          <a:blip r:embed="rId2"/>
          <a:srcRect t="7322"/>
          <a:stretch/>
        </p:blipFill>
        <p:spPr>
          <a:xfrm>
            <a:off x="2344182" y="601200"/>
            <a:ext cx="7503636" cy="5789365"/>
          </a:xfrm>
          <a:prstGeom prst="rect">
            <a:avLst/>
          </a:prstGeom>
        </p:spPr>
      </p:pic>
    </p:spTree>
    <p:extLst>
      <p:ext uri="{BB962C8B-B14F-4D97-AF65-F5344CB8AC3E}">
        <p14:creationId xmlns:p14="http://schemas.microsoft.com/office/powerpoint/2010/main" val="641493432"/>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{C98EFD0F-26F7-4268-86BA-B34CB305596C}tf33552983_win32</Template>
  <TotalTime>1174</TotalTime>
  <Words>960</Words>
  <Application>Microsoft Office PowerPoint</Application>
  <PresentationFormat>Widescreen</PresentationFormat>
  <Paragraphs>83</Paragraphs>
  <Slides>29</Slides>
  <Notes>7</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Franklin Gothic Book</vt:lpstr>
      <vt:lpstr>Franklin Gothic Demi</vt:lpstr>
      <vt:lpstr>Wingdings 2</vt:lpstr>
      <vt:lpstr>DividendVTI</vt:lpstr>
      <vt:lpstr>Gerhana Bulan Total 26 Mei 2021</vt:lpstr>
      <vt:lpstr>Istilah-istilah</vt:lpstr>
      <vt:lpstr>Super Moon</vt:lpstr>
      <vt:lpstr>Super Moon</vt:lpstr>
      <vt:lpstr>PowerPoint Presentation</vt:lpstr>
      <vt:lpstr>Super Moon</vt:lpstr>
      <vt:lpstr>Super Moon</vt:lpstr>
      <vt:lpstr>Gerhana Bulan Menunjukkan Bahwa Bumi BulaT</vt:lpstr>
      <vt:lpstr>PowerPoint Presentation</vt:lpstr>
      <vt:lpstr>Gerhana Bulan Menunjukkan Bahwa Bumi BulaT</vt:lpstr>
      <vt:lpstr>Skala Danjon</vt:lpstr>
      <vt:lpstr>Skala Danjon</vt:lpstr>
      <vt:lpstr>Gaya Pasang Surut</vt:lpstr>
      <vt:lpstr>Musim Gerhana</vt:lpstr>
      <vt:lpstr>Seri Saros</vt:lpstr>
      <vt:lpstr>Gerhana</vt:lpstr>
      <vt:lpstr>PowerPoint Presentation</vt:lpstr>
      <vt:lpstr>Seri Saros 121</vt:lpstr>
      <vt:lpstr>Seri Saros 121</vt:lpstr>
      <vt:lpstr>PowerPoint Presentation</vt:lpstr>
      <vt:lpstr>PowerPoint Presentation</vt:lpstr>
      <vt:lpstr>PowerPoint Presentation</vt:lpstr>
      <vt:lpstr>PowerPoint Presentation</vt:lpstr>
      <vt:lpstr>Mitologi Seputar Gerhana Bulan</vt:lpstr>
      <vt:lpstr>Mitologi Seputar Gerhana Bulan</vt:lpstr>
      <vt:lpstr>Mitologi Seputar Gerhana Bulan</vt:lpstr>
      <vt:lpstr>Mitologi Seputar Gerhana Bulan</vt:lpstr>
      <vt:lpstr>Mitologi Seputar Gerhana Bulan</vt:lpstr>
      <vt:lpstr>Mitologi Seputar Gerhana Bulan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Ferry M. Simatupang</dc:creator>
  <cp:lastModifiedBy>Ferry M. Simatupang</cp:lastModifiedBy>
  <cp:revision>41</cp:revision>
  <dcterms:created xsi:type="dcterms:W3CDTF">2021-05-21T02:35:05Z</dcterms:created>
  <dcterms:modified xsi:type="dcterms:W3CDTF">2021-06-02T08:37:49Z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